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30"/>
  </p:notesMasterIdLst>
  <p:sldIdLst>
    <p:sldId id="256" r:id="rId2"/>
    <p:sldId id="257" r:id="rId3"/>
    <p:sldId id="262" r:id="rId4"/>
    <p:sldId id="277" r:id="rId5"/>
    <p:sldId id="267" r:id="rId6"/>
    <p:sldId id="259" r:id="rId7"/>
    <p:sldId id="260" r:id="rId8"/>
    <p:sldId id="264" r:id="rId9"/>
    <p:sldId id="273" r:id="rId10"/>
    <p:sldId id="274" r:id="rId11"/>
    <p:sldId id="275" r:id="rId12"/>
    <p:sldId id="276" r:id="rId13"/>
    <p:sldId id="261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81" r:id="rId22"/>
    <p:sldId id="285" r:id="rId23"/>
    <p:sldId id="286" r:id="rId24"/>
    <p:sldId id="287" r:id="rId25"/>
    <p:sldId id="279" r:id="rId26"/>
    <p:sldId id="289" r:id="rId27"/>
    <p:sldId id="280" r:id="rId28"/>
    <p:sldId id="28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15"/>
    <p:restoredTop sz="94676"/>
  </p:normalViewPr>
  <p:slideViewPr>
    <p:cSldViewPr snapToGrid="0">
      <p:cViewPr varScale="1">
        <p:scale>
          <a:sx n="78" d="100"/>
          <a:sy n="78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1DC2D-A7A5-C848-94B8-627F36A48A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5C62B-1B59-4B4F-95F3-2B3FCD88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0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5C62B-1B59-4B4F-95F3-2B3FCD88B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5C62B-1B59-4B4F-95F3-2B3FCD88BC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1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5C62B-1B59-4B4F-95F3-2B3FCD88BC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86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5C62B-1B59-4B4F-95F3-2B3FCD88BC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9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32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79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89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3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45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0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00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4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5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4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8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4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12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0AA7390-3761-C149-A9B7-CD65CA1054D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358840D-11DC-C14F-BB47-A8105399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71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385534-7751-0C4A-D786-6357DF94B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02313"/>
            <a:ext cx="9144000" cy="1655762"/>
          </a:xfrm>
        </p:spPr>
        <p:txBody>
          <a:bodyPr/>
          <a:lstStyle/>
          <a:p>
            <a:r>
              <a:rPr lang="en-CA" sz="2400" dirty="0">
                <a:effectLst/>
                <a:latin typeface="Helvetica" pitchFamily="2" charset="0"/>
              </a:rPr>
              <a:t>INCS 4810 Culminating Project</a:t>
            </a:r>
            <a:br>
              <a:rPr lang="en-CA" sz="2400" dirty="0">
                <a:effectLst/>
                <a:latin typeface="Helvetica" pitchFamily="2" charset="0"/>
              </a:rPr>
            </a:br>
            <a:r>
              <a:rPr lang="en-CA" sz="2400" dirty="0">
                <a:effectLst/>
                <a:latin typeface="Helvetica" pitchFamily="2" charset="0"/>
              </a:rPr>
              <a:t>Jason Dhaliwal – Jevin Heer – Gursher Singh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9F5BD-28CE-1469-D180-B7E801A16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8" y="-1"/>
            <a:ext cx="7143750" cy="580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2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DE50-CCCB-C6EC-962C-678EDF058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149" y="-649224"/>
            <a:ext cx="9905998" cy="1905000"/>
          </a:xfrm>
        </p:spPr>
        <p:txBody>
          <a:bodyPr/>
          <a:lstStyle/>
          <a:p>
            <a:r>
              <a:rPr lang="en-US" dirty="0"/>
              <a:t>SCADA BR HMI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5FCAD1-E461-4C5C-CB8C-FFAEE102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944"/>
            <a:ext cx="12192000" cy="613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1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E119-6656-2C82-C202-55393604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37" y="-329184"/>
            <a:ext cx="9905998" cy="1905000"/>
          </a:xfrm>
        </p:spPr>
        <p:txBody>
          <a:bodyPr/>
          <a:lstStyle/>
          <a:p>
            <a:r>
              <a:rPr lang="en-US" dirty="0"/>
              <a:t>Scada </a:t>
            </a:r>
            <a:r>
              <a:rPr lang="en-US" dirty="0" err="1"/>
              <a:t>br</a:t>
            </a:r>
            <a:endParaRPr lang="en-US" dirty="0"/>
          </a:p>
        </p:txBody>
      </p:sp>
      <p:pic>
        <p:nvPicPr>
          <p:cNvPr id="5" name="Picture 4" descr="A white rectangular object with green lines&#10;&#10;Description automatically generated">
            <a:extLst>
              <a:ext uri="{FF2B5EF4-FFF2-40B4-BE49-F238E27FC236}">
                <a16:creationId xmlns:a16="http://schemas.microsoft.com/office/drawing/2014/main" id="{474A0E93-47AA-15E9-94E2-02A6156F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60"/>
            <a:ext cx="12192000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6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3D57-67BA-D5CF-5409-7CD432E74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021" y="-316992"/>
            <a:ext cx="9905998" cy="1905000"/>
          </a:xfrm>
        </p:spPr>
        <p:txBody>
          <a:bodyPr/>
          <a:lstStyle/>
          <a:p>
            <a:r>
              <a:rPr lang="en-US" dirty="0"/>
              <a:t>historian</a:t>
            </a:r>
          </a:p>
        </p:txBody>
      </p:sp>
      <p:pic>
        <p:nvPicPr>
          <p:cNvPr id="5" name="Picture 4" descr="A white screen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398BB26B-F20B-CDDF-A78E-2E0A0061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784"/>
            <a:ext cx="12192000" cy="591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5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CBD6E-49C2-7F0C-9CF4-0CE03BA4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for Simulated Cyberattack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7BCD-7814-F935-CEA4-BECFDAC82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test network with intended vulnerabilities is operational.</a:t>
            </a:r>
          </a:p>
          <a:p>
            <a:r>
              <a:rPr lang="en-US" dirty="0"/>
              <a:t>Next step is to conduct the planned cyberattack scenario.</a:t>
            </a:r>
          </a:p>
          <a:p>
            <a:r>
              <a:rPr lang="en-US" dirty="0"/>
              <a:t>Phishing email attack to gain access to Windows 10 IT Workstation machine.</a:t>
            </a:r>
          </a:p>
          <a:p>
            <a:r>
              <a:rPr lang="en-US" dirty="0"/>
              <a:t>Exploit social engineering vulnerabilities to gain credentials for the Engineering workstation.</a:t>
            </a:r>
          </a:p>
          <a:p>
            <a:r>
              <a:rPr lang="en-US" dirty="0"/>
              <a:t>Pivot to engineering workstation on the OT side.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3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815F-EA89-038E-9707-545A2A09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266005-2EBC-FF1A-9ADC-F5ABB8BB2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47267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13FF-8065-6C16-4960-C62A4D8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Cyberattack IT Workstation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C2BF-FEF6-91D0-2F53-475A9C6C6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enable port listening on port 4545.</a:t>
            </a:r>
          </a:p>
          <a:p>
            <a:r>
              <a:rPr lang="en-US" dirty="0"/>
              <a:t>A phishing email is sent out to the it workstation.</a:t>
            </a:r>
          </a:p>
          <a:p>
            <a:r>
              <a:rPr lang="en-US" dirty="0"/>
              <a:t>Once the victim clicks on the downloads the zip file, they are given instructions to unzip the executable file.</a:t>
            </a:r>
          </a:p>
          <a:p>
            <a:r>
              <a:rPr lang="en-US" dirty="0"/>
              <a:t>When the executable file is run, a reverse shell is created allowing us to have control over the victim’s command prompt.</a:t>
            </a:r>
          </a:p>
          <a:p>
            <a:r>
              <a:rPr lang="en-US" dirty="0"/>
              <a:t>The victim only sees a blank command prompt that is open while we commence the attack.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9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B037-8D64-3935-5A57-B5C72D57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lstStyle/>
          <a:p>
            <a:r>
              <a:rPr lang="en-US" dirty="0"/>
              <a:t>Gaining access to the Engineering workstation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932E6-93FF-6E92-0B1C-389CD4B1E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186113"/>
            <a:ext cx="9905998" cy="3671887"/>
          </a:xfrm>
        </p:spPr>
        <p:txBody>
          <a:bodyPr>
            <a:normAutofit/>
          </a:bodyPr>
          <a:lstStyle/>
          <a:p>
            <a:r>
              <a:rPr lang="en-US" dirty="0"/>
              <a:t>Once the IT workstation runs the exe file we will run </a:t>
            </a:r>
            <a:r>
              <a:rPr lang="en-US" dirty="0" err="1"/>
              <a:t>nmap</a:t>
            </a:r>
            <a:r>
              <a:rPr lang="en-US" dirty="0"/>
              <a:t> on network 192.168.1.0/24, 192.168.2.0/24 and the host 192.168.2.20.</a:t>
            </a:r>
          </a:p>
          <a:p>
            <a:r>
              <a:rPr lang="en-US" dirty="0"/>
              <a:t>Nmap will provide us details of the network devices, showing us which devices are connected and running, and the host </a:t>
            </a:r>
            <a:r>
              <a:rPr lang="en-US" dirty="0" err="1"/>
              <a:t>nmap</a:t>
            </a:r>
            <a:r>
              <a:rPr lang="en-US" dirty="0"/>
              <a:t> will show which ports are open which will show us if we can </a:t>
            </a:r>
            <a:r>
              <a:rPr lang="en-US" dirty="0" err="1"/>
              <a:t>rdp</a:t>
            </a:r>
            <a:r>
              <a:rPr lang="en-US" dirty="0"/>
              <a:t> into the workstation.</a:t>
            </a:r>
          </a:p>
          <a:p>
            <a:r>
              <a:rPr lang="en-US" dirty="0"/>
              <a:t>After confirming we can </a:t>
            </a:r>
            <a:r>
              <a:rPr lang="en-US" dirty="0" err="1"/>
              <a:t>rdp</a:t>
            </a:r>
            <a:r>
              <a:rPr lang="en-US" dirty="0"/>
              <a:t> into the workstation we will use a list of known usernames and passwords to brute force the credentials for the engineering workstation.</a:t>
            </a:r>
          </a:p>
          <a:p>
            <a:r>
              <a:rPr lang="en-US" dirty="0"/>
              <a:t>Once we get the credentials, we will </a:t>
            </a:r>
            <a:r>
              <a:rPr lang="en-US" dirty="0" err="1"/>
              <a:t>rdp</a:t>
            </a:r>
            <a:r>
              <a:rPr lang="en-US" dirty="0"/>
              <a:t> into the workstation and gain full control over the process.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9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C130-22B1-4C54-1C1A-7504378A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91CCC985-89BB-640A-1327-6E9F1A1DB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5310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A486-7823-1898-7067-7125D812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45A5153-2DC5-B641-49CA-3A0F97B11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330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BFD3-4116-7A35-2DAF-47F641EE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182875D-AF88-D16C-ABD3-2E7F31E0D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0" y="0"/>
            <a:ext cx="12184679" cy="3014663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5E84370-A58A-2632-3601-869F7BC49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" y="3014664"/>
            <a:ext cx="12177360" cy="38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01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C95D-CF56-215A-7223-39C968E8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357B6-82E5-E4D2-4E72-0D4EDC7B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/>
          <a:lstStyle/>
          <a:p>
            <a:r>
              <a:rPr lang="en-US" dirty="0"/>
              <a:t>Designed a virtual test network with vulnerabilities to simulate a cyberattack on an ICS network.</a:t>
            </a:r>
          </a:p>
          <a:p>
            <a:r>
              <a:rPr lang="en-US" dirty="0"/>
              <a:t>Following the ISA-62443 standard for assessing and mitigating vulnerabilities.</a:t>
            </a:r>
          </a:p>
          <a:p>
            <a:r>
              <a:rPr lang="en-US" dirty="0"/>
              <a:t>Goal is to demonstrate potential impact of a cyberattack and importance of cybersecurity measures.</a:t>
            </a:r>
          </a:p>
        </p:txBody>
      </p:sp>
    </p:spTree>
    <p:extLst>
      <p:ext uri="{BB962C8B-B14F-4D97-AF65-F5344CB8AC3E}">
        <p14:creationId xmlns:p14="http://schemas.microsoft.com/office/powerpoint/2010/main" val="3299787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2649-846D-48CF-9B94-36AFE8C3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8775A-253D-F7F7-CA5D-7EA558429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09217"/>
            <a:ext cx="9905998" cy="3681984"/>
          </a:xfrm>
        </p:spPr>
        <p:txBody>
          <a:bodyPr/>
          <a:lstStyle/>
          <a:p>
            <a:r>
              <a:rPr lang="en-US" dirty="0"/>
              <a:t>When we have obtained command and control over the engineering workstation, we will edit the parameters for filling the tank. changing the time to fill from the set value of 8 seconds to 60 seconds to cause the tank to overflow.</a:t>
            </a:r>
          </a:p>
          <a:p>
            <a:r>
              <a:rPr lang="en-US" dirty="0"/>
              <a:t>We will also disable the alarm for the critically high value as well as disabling the emergency stop function of the process. </a:t>
            </a:r>
          </a:p>
          <a:p>
            <a:r>
              <a:rPr lang="en-US" dirty="0"/>
              <a:t>By causing the tank to overflow we will cause damage to the factory and create a safety incident due to the hazardous liquid pouring onto the factory floor.</a:t>
            </a:r>
          </a:p>
        </p:txBody>
      </p:sp>
    </p:spTree>
    <p:extLst>
      <p:ext uri="{BB962C8B-B14F-4D97-AF65-F5344CB8AC3E}">
        <p14:creationId xmlns:p14="http://schemas.microsoft.com/office/powerpoint/2010/main" val="2566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8FF3-DCBB-FE3A-20C1-7E434502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3E76B-D275-3564-2597-440D42FD1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889"/>
            <a:ext cx="9905998" cy="31242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Implement Industrial Demilitarized Zone (IDMZ)</a:t>
            </a:r>
          </a:p>
          <a:p>
            <a:pPr lvl="1"/>
            <a:r>
              <a:rPr lang="en-US" dirty="0"/>
              <a:t>Create a separate network segment between the IT and OT networks.</a:t>
            </a:r>
          </a:p>
          <a:p>
            <a:pPr lvl="1"/>
            <a:r>
              <a:rPr lang="en-US" dirty="0"/>
              <a:t>Use firewalls to control traffic between the IDMZ and other network segments.</a:t>
            </a:r>
          </a:p>
          <a:p>
            <a:pPr lvl="1"/>
            <a:r>
              <a:rPr lang="en-US" dirty="0"/>
              <a:t>Helps prevent unauthorized access and contains potential threats.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Implement Access Control Lists (ACLs)</a:t>
            </a:r>
          </a:p>
          <a:p>
            <a:pPr lvl="1"/>
            <a:r>
              <a:rPr lang="en-US" dirty="0"/>
              <a:t>Configure network devices to block unnecessary traffic like ping requests.</a:t>
            </a:r>
          </a:p>
          <a:p>
            <a:pPr lvl="1"/>
            <a:r>
              <a:rPr lang="en-US" dirty="0"/>
              <a:t>Restrict access to critical assets and limit lateral movement within the network.</a:t>
            </a:r>
          </a:p>
          <a:p>
            <a:pPr lvl="1"/>
            <a:r>
              <a:rPr lang="en-US" dirty="0"/>
              <a:t>Enforce the principle of least privilege for user and device access.</a:t>
            </a:r>
          </a:p>
        </p:txBody>
      </p:sp>
    </p:spTree>
    <p:extLst>
      <p:ext uri="{BB962C8B-B14F-4D97-AF65-F5344CB8AC3E}">
        <p14:creationId xmlns:p14="http://schemas.microsoft.com/office/powerpoint/2010/main" val="3593189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8FF3-DCBB-FE3A-20C1-7E434502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3E76B-D275-3564-2597-440D42FD1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93374"/>
            <a:ext cx="9905998" cy="31242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Shutdown All Unused Ports</a:t>
            </a:r>
          </a:p>
          <a:p>
            <a:pPr lvl="1"/>
            <a:r>
              <a:rPr lang="en-US" dirty="0"/>
              <a:t>Identify and disable unused ports on network devices and endpoints.</a:t>
            </a:r>
          </a:p>
          <a:p>
            <a:pPr lvl="1"/>
            <a:r>
              <a:rPr lang="en-US" dirty="0"/>
              <a:t>Reduces the attack surface by eliminating potential entry points for attackers.</a:t>
            </a:r>
          </a:p>
          <a:p>
            <a:pPr lvl="1"/>
            <a:r>
              <a:rPr lang="en-US" dirty="0"/>
              <a:t>Regularly review and update port configurations as network requirements change.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Implement Strong Firewall Rules</a:t>
            </a:r>
          </a:p>
          <a:p>
            <a:pPr lvl="1"/>
            <a:r>
              <a:rPr lang="en-US" dirty="0"/>
              <a:t>Deploy firewalls at key network boundaries (e.g. between IT and OT, IDMZ and OT).</a:t>
            </a:r>
          </a:p>
          <a:p>
            <a:pPr lvl="1"/>
            <a:r>
              <a:rPr lang="en-US" dirty="0"/>
              <a:t>Define strict rules to allow only necessary traffic and deny all else by default.</a:t>
            </a:r>
          </a:p>
          <a:p>
            <a:pPr lvl="1"/>
            <a:r>
              <a:rPr lang="en-US" dirty="0"/>
              <a:t>Regularly review and update firewall rules to ensure they align with security policies.</a:t>
            </a:r>
          </a:p>
        </p:txBody>
      </p:sp>
    </p:spTree>
    <p:extLst>
      <p:ext uri="{BB962C8B-B14F-4D97-AF65-F5344CB8AC3E}">
        <p14:creationId xmlns:p14="http://schemas.microsoft.com/office/powerpoint/2010/main" val="1514224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8FF3-DCBB-FE3A-20C1-7E434502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3E76B-D275-3564-2597-440D42FD1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83541"/>
            <a:ext cx="9905998" cy="312420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Deploy Security Onion for IDS/IPS</a:t>
            </a:r>
          </a:p>
          <a:p>
            <a:pPr lvl="2"/>
            <a:r>
              <a:rPr lang="en-US" dirty="0"/>
              <a:t>Implement an intrusion detection/prevention system like Security Onion.</a:t>
            </a:r>
          </a:p>
          <a:p>
            <a:pPr lvl="2"/>
            <a:r>
              <a:rPr lang="en-US" dirty="0"/>
              <a:t>Monitor network traffic for suspicious activities and known threat signatures.</a:t>
            </a:r>
          </a:p>
          <a:p>
            <a:pPr lvl="2"/>
            <a:r>
              <a:rPr lang="en-US" dirty="0"/>
              <a:t>Configure alerts and automated responses to detected threats.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Provide Employee Cybersecurity Training</a:t>
            </a:r>
          </a:p>
          <a:p>
            <a:pPr lvl="2"/>
            <a:r>
              <a:rPr lang="en-US" dirty="0"/>
              <a:t>Educate employees on identifying and reporting phishing attempts.</a:t>
            </a:r>
          </a:p>
          <a:p>
            <a:pPr lvl="2"/>
            <a:r>
              <a:rPr lang="en-US" dirty="0"/>
              <a:t>Train on proper handling of sensitive data and access credentials.</a:t>
            </a:r>
          </a:p>
          <a:p>
            <a:pPr lvl="2"/>
            <a:r>
              <a:rPr lang="en-US" dirty="0"/>
              <a:t>Conduct regular awareness programs to keep security top of mind.</a:t>
            </a:r>
          </a:p>
        </p:txBody>
      </p:sp>
    </p:spTree>
    <p:extLst>
      <p:ext uri="{BB962C8B-B14F-4D97-AF65-F5344CB8AC3E}">
        <p14:creationId xmlns:p14="http://schemas.microsoft.com/office/powerpoint/2010/main" val="91030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8FF3-DCBB-FE3A-20C1-7E434502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3E76B-D275-3564-2597-440D42FD1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Change Default Passwords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Identify all devices and accounts using default or weak passwords.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Enforce strong, unique passwords or implement multi-factor authentication.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Regularly require password changes and audit for compliance.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79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BD517-5AE4-4508-5709-BA09EA46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C4C2C188-0F75-7367-2CAC-738DA8969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28463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F31E-7BC9-E65B-D5C0-D6075A67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overcome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2290-6804-CCAF-AA34-AC1215A6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 setting up the virtual test network using virtualization software.</a:t>
            </a:r>
          </a:p>
          <a:p>
            <a:r>
              <a:rPr lang="en-US" dirty="0"/>
              <a:t>Challenges in establishing the client/server connection for the simulated process.</a:t>
            </a:r>
          </a:p>
          <a:p>
            <a:r>
              <a:rPr lang="en-US" dirty="0"/>
              <a:t>Time constraints impacting the final deliverables. </a:t>
            </a:r>
          </a:p>
          <a:p>
            <a:r>
              <a:rPr lang="en-US" dirty="0"/>
              <a:t>Windows Defender blocking the download of our payload.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58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870B-95BE-5F04-7EBD-6CED3A10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284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870B-95BE-5F04-7EBD-6CED3A10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4689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5FBD-8CAB-8D9E-ED0F-5BF3A89A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95313"/>
            <a:ext cx="9905998" cy="1905000"/>
          </a:xfrm>
        </p:spPr>
        <p:txBody>
          <a:bodyPr/>
          <a:lstStyle/>
          <a:p>
            <a:r>
              <a:rPr lang="en-US" dirty="0"/>
              <a:t> Virtual Test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628C-D700-E7F4-095B-94837DFB4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network with Windows 10 machine, AD, DNS server, IT workstation.</a:t>
            </a:r>
          </a:p>
          <a:p>
            <a:r>
              <a:rPr lang="en-US" dirty="0"/>
              <a:t>ICS network with engineering workstation, PLC, HMI, maintenance workstation, historian.</a:t>
            </a:r>
          </a:p>
          <a:p>
            <a:r>
              <a:rPr lang="en-US" dirty="0"/>
              <a:t>Internet-facing components like Kali Linux machine, mail server, firewall.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32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3C2A-2EC0-571E-62CC-406A731D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13FDB98A-354F-8DA4-962D-AD0A47728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6015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237A-6F49-EA6A-EDB4-1E96D63B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F517F855-74BF-935A-1C1D-DF3E5229C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6577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3933-42D7-A5C5-AAB7-C929CD0D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Vulnerabilities Introduced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12088-1225-1984-02D9-3E7045E4E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Weak passwords on Windows 10 and engineering workstation.</a:t>
            </a:r>
          </a:p>
          <a:p>
            <a:r>
              <a:rPr lang="en-US" dirty="0"/>
              <a:t>Lack of secure network segmentation between business and ICS networks.</a:t>
            </a:r>
          </a:p>
          <a:p>
            <a:r>
              <a:rPr lang="en-US" dirty="0"/>
              <a:t>Absence of IDS/IPS systems.</a:t>
            </a:r>
          </a:p>
          <a:p>
            <a:r>
              <a:rPr lang="en-US" dirty="0"/>
              <a:t>Unpatched or outdated software on ICS components.</a:t>
            </a:r>
          </a:p>
          <a:p>
            <a:r>
              <a:rPr lang="en-US" dirty="0"/>
              <a:t>Lack of employee cybersecurity training initiatives, which leave the network susceptible to phishing and other social engineering attacks.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4B2A-D1D5-3D87-091C-2DAE520F3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and Configuration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AAF56-2D30-7699-1446-7DC3BC498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Installed and configured VMware virtualization software.</a:t>
            </a:r>
          </a:p>
          <a:p>
            <a:r>
              <a:rPr lang="en-US" dirty="0"/>
              <a:t>Created virtual machines for business network components.</a:t>
            </a:r>
          </a:p>
          <a:p>
            <a:r>
              <a:rPr lang="en-US" dirty="0"/>
              <a:t>Set up virtual machines/simulation applications for ICS network.</a:t>
            </a:r>
          </a:p>
          <a:p>
            <a:r>
              <a:rPr lang="en-US" dirty="0"/>
              <a:t>Configured network settings and established connectivity between networks.</a:t>
            </a:r>
          </a:p>
          <a:p>
            <a:r>
              <a:rPr lang="en-US" dirty="0"/>
              <a:t>Tested basic functionality and resolved any issues.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1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616F-C440-CC9B-BE22-DAD9FB44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0" y="-544513"/>
            <a:ext cx="9905998" cy="1905000"/>
          </a:xfrm>
        </p:spPr>
        <p:txBody>
          <a:bodyPr/>
          <a:lstStyle/>
          <a:p>
            <a:r>
              <a:rPr lang="en-US" dirty="0"/>
              <a:t>Simulated OT Process</a:t>
            </a:r>
          </a:p>
        </p:txBody>
      </p:sp>
      <p:pic>
        <p:nvPicPr>
          <p:cNvPr id="4" name="Recording of Proper Simulation.mp4">
            <a:hlinkClick r:id="" action="ppaction://media"/>
            <a:extLst>
              <a:ext uri="{FF2B5EF4-FFF2-40B4-BE49-F238E27FC236}">
                <a16:creationId xmlns:a16="http://schemas.microsoft.com/office/drawing/2014/main" id="{F7218BAF-9A6C-2F94-D047-CF01D21C96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46113"/>
            <a:ext cx="12192000" cy="621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1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4059-0A70-A804-A105-33B06202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063" y="-549830"/>
            <a:ext cx="9905998" cy="1905000"/>
          </a:xfrm>
        </p:spPr>
        <p:txBody>
          <a:bodyPr/>
          <a:lstStyle/>
          <a:p>
            <a:r>
              <a:rPr lang="en-US" dirty="0" err="1"/>
              <a:t>OpenPLC</a:t>
            </a:r>
            <a:r>
              <a:rPr lang="en-US" dirty="0"/>
              <a:t> HMI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CDDF02-4EA9-E786-61F0-8A92EFC34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7" y="685800"/>
            <a:ext cx="12182623" cy="6177653"/>
          </a:xfrm>
        </p:spPr>
      </p:pic>
    </p:spTree>
    <p:extLst>
      <p:ext uri="{BB962C8B-B14F-4D97-AF65-F5344CB8AC3E}">
        <p14:creationId xmlns:p14="http://schemas.microsoft.com/office/powerpoint/2010/main" val="1167496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1058</TotalTime>
  <Words>914</Words>
  <Application>Microsoft Office PowerPoint</Application>
  <PresentationFormat>Widescreen</PresentationFormat>
  <Paragraphs>96</Paragraphs>
  <Slides>28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Arial</vt:lpstr>
      <vt:lpstr>Century Gothic</vt:lpstr>
      <vt:lpstr>Helvetica</vt:lpstr>
      <vt:lpstr>Mesh</vt:lpstr>
      <vt:lpstr>PowerPoint Presentation</vt:lpstr>
      <vt:lpstr>Project Overview</vt:lpstr>
      <vt:lpstr> Virtual Test Network Architecture</vt:lpstr>
      <vt:lpstr>PowerPoint Presentation</vt:lpstr>
      <vt:lpstr>PowerPoint Presentation</vt:lpstr>
      <vt:lpstr>Vulnerabilities Introduced</vt:lpstr>
      <vt:lpstr>Setup and Configuration Completed</vt:lpstr>
      <vt:lpstr>Simulated OT Process</vt:lpstr>
      <vt:lpstr>OpenPLC HMI</vt:lpstr>
      <vt:lpstr>SCADA BR HMI</vt:lpstr>
      <vt:lpstr>Scada br</vt:lpstr>
      <vt:lpstr>historian</vt:lpstr>
      <vt:lpstr>Ready for Simulated Cyberattack</vt:lpstr>
      <vt:lpstr>PowerPoint Presentation</vt:lpstr>
      <vt:lpstr>Cyberattack IT Workstation Details</vt:lpstr>
      <vt:lpstr>Gaining access to the Engineering workstation</vt:lpstr>
      <vt:lpstr>PowerPoint Presentation</vt:lpstr>
      <vt:lpstr>PowerPoint Presentation</vt:lpstr>
      <vt:lpstr>PowerPoint Presentation</vt:lpstr>
      <vt:lpstr>Manipulating the process</vt:lpstr>
      <vt:lpstr>Implementing defenses</vt:lpstr>
      <vt:lpstr>Implementing defenses</vt:lpstr>
      <vt:lpstr>Implementing defenses</vt:lpstr>
      <vt:lpstr>Implementing defenses</vt:lpstr>
      <vt:lpstr>PowerPoint Presentation</vt:lpstr>
      <vt:lpstr>Challenges overcome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Dhaliwal, Jasvir (SMH) [FH]</dc:creator>
  <cp:lastModifiedBy>Gursher Singh</cp:lastModifiedBy>
  <cp:revision>32</cp:revision>
  <dcterms:created xsi:type="dcterms:W3CDTF">2024-05-14T00:32:57Z</dcterms:created>
  <dcterms:modified xsi:type="dcterms:W3CDTF">2024-05-23T03:21:43Z</dcterms:modified>
</cp:coreProperties>
</file>